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1104424"/>
            <a:ext cx="7477601" cy="3466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823"/>
              </a:lnSpc>
              <a:buNone/>
            </a:pPr>
            <a:r>
              <a:rPr lang="en-US" sz="524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VacationHomez: Analyzing Log-Price of Newly Acquired Properties</a:t>
            </a:r>
            <a:endParaRPr lang="en-US" sz="5249" dirty="0"/>
          </a:p>
        </p:txBody>
      </p:sp>
      <p:sp>
        <p:nvSpPr>
          <p:cNvPr id="5" name="Text 3"/>
          <p:cNvSpPr/>
          <p:nvPr/>
        </p:nvSpPr>
        <p:spPr>
          <a:xfrm>
            <a:off x="833199" y="4903827"/>
            <a:ext cx="7477601" cy="15992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Welcome to our presentation on analyzing the log-price of newly acquired properties for VacationHomez. Our objective is to gain insights into the dataset and provide actionable recommendations for setting prices. Let's dive into the data!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833199" y="6725245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0819" y="6732865"/>
            <a:ext cx="340162" cy="34016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299686" y="6730722"/>
            <a:ext cx="280416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by Sai Subhasish Rout</a:t>
            </a:r>
            <a:endParaRPr lang="en-US" sz="2187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1232059"/>
            <a:ext cx="4792980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Solution Pipeline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5542" y="2287429"/>
            <a:ext cx="2888575" cy="28885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33199" y="5398175"/>
            <a:ext cx="4173260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 is collected from various sources, including VacationHomez's own platform and property listing websites.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972" y="2287429"/>
            <a:ext cx="2888575" cy="28885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28630" y="5398175"/>
            <a:ext cx="4173260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 is processed and cleaned to remove missing values and perform feature engineering.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6402" y="2287429"/>
            <a:ext cx="2888575" cy="28885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24060" y="5398175"/>
            <a:ext cx="4173260" cy="15992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model is deployed to predict log_price for newly acquired properties, which is used to set prices for those properties.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2273737"/>
            <a:ext cx="10431780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Generalization and Scope Finalization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833199" y="3329107"/>
            <a:ext cx="4173260" cy="2626757"/>
          </a:xfrm>
          <a:prstGeom prst="roundRect">
            <a:avLst>
              <a:gd name="adj" fmla="val 2538"/>
            </a:avLst>
          </a:prstGeom>
          <a:solidFill>
            <a:srgbClr val="312140"/>
          </a:solidFill>
          <a:ln/>
        </p:spPr>
      </p:sp>
      <p:sp>
        <p:nvSpPr>
          <p:cNvPr id="6" name="Text 4"/>
          <p:cNvSpPr/>
          <p:nvPr/>
        </p:nvSpPr>
        <p:spPr>
          <a:xfrm>
            <a:off x="1055370" y="3551277"/>
            <a:ext cx="2221944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Generalization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1055370" y="4134445"/>
            <a:ext cx="3728918" cy="15992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model can be generalized to other locations and property types by tweaking the feature engineering process.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28630" y="3329107"/>
            <a:ext cx="4173260" cy="2626757"/>
          </a:xfrm>
          <a:prstGeom prst="roundRect">
            <a:avLst>
              <a:gd name="adj" fmla="val 2538"/>
            </a:avLst>
          </a:prstGeom>
          <a:solidFill>
            <a:srgbClr val="312140"/>
          </a:solidFill>
          <a:ln/>
        </p:spPr>
      </p:sp>
      <p:sp>
        <p:nvSpPr>
          <p:cNvPr id="9" name="Text 7"/>
          <p:cNvSpPr/>
          <p:nvPr/>
        </p:nvSpPr>
        <p:spPr>
          <a:xfrm>
            <a:off x="5450800" y="3551277"/>
            <a:ext cx="2221944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Scalability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5450800" y="4134445"/>
            <a:ext cx="3728918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solution can handle large datasets and is scalable to accommodate new data sources.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24060" y="3329107"/>
            <a:ext cx="4173260" cy="2626757"/>
          </a:xfrm>
          <a:prstGeom prst="roundRect">
            <a:avLst>
              <a:gd name="adj" fmla="val 2538"/>
            </a:avLst>
          </a:prstGeom>
          <a:solidFill>
            <a:srgbClr val="312140"/>
          </a:solidFill>
          <a:ln/>
        </p:spPr>
      </p:sp>
      <p:sp>
        <p:nvSpPr>
          <p:cNvPr id="12" name="Text 10"/>
          <p:cNvSpPr/>
          <p:nvPr/>
        </p:nvSpPr>
        <p:spPr>
          <a:xfrm>
            <a:off x="9846231" y="3551277"/>
            <a:ext cx="315468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Expansion Opportunities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9846231" y="4134445"/>
            <a:ext cx="3728918" cy="15992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There is potential to expand the solution to other business areas like vacation rental management and customer targeting.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2587585"/>
            <a:ext cx="4443889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833199" y="3642955"/>
            <a:ext cx="7477601" cy="19990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 conclusion, our analysis revealed key drivers of log_price and provided actionable insights for VacationHomez's pricing strategy. Our end-to-end solution pipeline is scalable and can be expanded to other business areas. We are excited to see the impact of our recommendations on VacationHomez's business!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4314468"/>
            <a:ext cx="4443889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References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1188601" y="5369838"/>
            <a:ext cx="12608600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VacationHomez database (2021)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188601" y="5880735"/>
            <a:ext cx="12608600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Vacasa: Vacation Rental Management website (https://www.vacasa.com/)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88601" y="6391632"/>
            <a:ext cx="12608600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AirDNA: Short-term Rental Data &amp; Analytics website (https://www.airdna.co/)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7631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1631871"/>
            <a:ext cx="4443889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 Overview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5542" y="2687241"/>
            <a:ext cx="2888575" cy="28885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33199" y="5797987"/>
            <a:ext cx="4173260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 have 25 features, including log_price, for each listing.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972" y="2687241"/>
            <a:ext cx="2888575" cy="28885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28630" y="5797987"/>
            <a:ext cx="4173260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distribution of log_price shows it is roughly normal.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6402" y="2687241"/>
            <a:ext cx="2888575" cy="28885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24060" y="5797987"/>
            <a:ext cx="4173260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heatmap shows some features are strongly correlated.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1204436"/>
            <a:ext cx="8740140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Exploratory Data Analysis (EDA)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833199" y="4642485"/>
            <a:ext cx="12964001" cy="15240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6" name="Shape 4"/>
          <p:cNvSpPr/>
          <p:nvPr/>
        </p:nvSpPr>
        <p:spPr>
          <a:xfrm>
            <a:off x="4010978" y="4642485"/>
            <a:ext cx="15240" cy="777597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7" name="Shape 5"/>
          <p:cNvSpPr/>
          <p:nvPr/>
        </p:nvSpPr>
        <p:spPr>
          <a:xfrm>
            <a:off x="3768685" y="439257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8" name="Text 6"/>
          <p:cNvSpPr/>
          <p:nvPr/>
        </p:nvSpPr>
        <p:spPr>
          <a:xfrm>
            <a:off x="3934777" y="4425910"/>
            <a:ext cx="1676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2578418" y="5642372"/>
            <a:ext cx="288036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Feature Distributions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1055370" y="6225540"/>
            <a:ext cx="5926574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 plotted the feature distributions and found that some features have heavy tails.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307461" y="3864888"/>
            <a:ext cx="15240" cy="777597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12" name="Shape 10"/>
          <p:cNvSpPr/>
          <p:nvPr/>
        </p:nvSpPr>
        <p:spPr>
          <a:xfrm>
            <a:off x="7065169" y="439257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13" name="Text 11"/>
          <p:cNvSpPr/>
          <p:nvPr/>
        </p:nvSpPr>
        <p:spPr>
          <a:xfrm>
            <a:off x="7231261" y="4425910"/>
            <a:ext cx="1676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5943481" y="2259806"/>
            <a:ext cx="274320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Correlation Analysis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4351853" y="2842974"/>
            <a:ext cx="5926574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 conducted a correlation analysis and found some features have high correlation with log_price.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10604063" y="4642485"/>
            <a:ext cx="15240" cy="777597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17" name="Shape 15"/>
          <p:cNvSpPr/>
          <p:nvPr/>
        </p:nvSpPr>
        <p:spPr>
          <a:xfrm>
            <a:off x="10361771" y="439257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18" name="Text 16"/>
          <p:cNvSpPr/>
          <p:nvPr/>
        </p:nvSpPr>
        <p:spPr>
          <a:xfrm>
            <a:off x="10527863" y="4425910"/>
            <a:ext cx="1676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9500711" y="5642372"/>
            <a:ext cx="2221944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Key Patterns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7648456" y="6225540"/>
            <a:ext cx="5926574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 identified key patterns in the data like seasonal effects and regional differences.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2273737"/>
            <a:ext cx="5356860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Feature Engineering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833199" y="3329107"/>
            <a:ext cx="4173260" cy="2626757"/>
          </a:xfrm>
          <a:prstGeom prst="roundRect">
            <a:avLst>
              <a:gd name="adj" fmla="val 2538"/>
            </a:avLst>
          </a:prstGeom>
          <a:solidFill>
            <a:srgbClr val="312140"/>
          </a:solidFill>
          <a:ln/>
        </p:spPr>
      </p:sp>
      <p:sp>
        <p:nvSpPr>
          <p:cNvPr id="6" name="Text 4"/>
          <p:cNvSpPr/>
          <p:nvPr/>
        </p:nvSpPr>
        <p:spPr>
          <a:xfrm>
            <a:off x="1055370" y="3551277"/>
            <a:ext cx="2221944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Transformations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1055370" y="4134445"/>
            <a:ext cx="3728918" cy="15992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 applied logarithmic transformation to some non-normal features to make them more Gaussian.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28630" y="3329107"/>
            <a:ext cx="4173260" cy="2626757"/>
          </a:xfrm>
          <a:prstGeom prst="roundRect">
            <a:avLst>
              <a:gd name="adj" fmla="val 2538"/>
            </a:avLst>
          </a:prstGeom>
          <a:solidFill>
            <a:srgbClr val="312140"/>
          </a:solidFill>
          <a:ln/>
        </p:spPr>
      </p:sp>
      <p:sp>
        <p:nvSpPr>
          <p:cNvPr id="9" name="Text 7"/>
          <p:cNvSpPr/>
          <p:nvPr/>
        </p:nvSpPr>
        <p:spPr>
          <a:xfrm>
            <a:off x="5450800" y="3551277"/>
            <a:ext cx="2221944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Aggregations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5450800" y="4134445"/>
            <a:ext cx="3728918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 aggregated some categorical features to create new features that capture more variation.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24060" y="3329107"/>
            <a:ext cx="4173260" cy="2626757"/>
          </a:xfrm>
          <a:prstGeom prst="roundRect">
            <a:avLst>
              <a:gd name="adj" fmla="val 2538"/>
            </a:avLst>
          </a:prstGeom>
          <a:solidFill>
            <a:srgbClr val="312140"/>
          </a:solidFill>
          <a:ln/>
        </p:spPr>
      </p:sp>
      <p:sp>
        <p:nvSpPr>
          <p:cNvPr id="12" name="Text 10"/>
          <p:cNvSpPr/>
          <p:nvPr/>
        </p:nvSpPr>
        <p:spPr>
          <a:xfrm>
            <a:off x="9846231" y="3551277"/>
            <a:ext cx="274320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New Feature Creation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9846231" y="4134445"/>
            <a:ext cx="3728918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 created new features from interaction terms between strongly correlated features.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3577233"/>
            <a:ext cx="4792980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Modeling Approach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833199" y="4785360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6" name="Text 4"/>
          <p:cNvSpPr/>
          <p:nvPr/>
        </p:nvSpPr>
        <p:spPr>
          <a:xfrm>
            <a:off x="999292" y="4818698"/>
            <a:ext cx="1676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1555313" y="4854773"/>
            <a:ext cx="3451146" cy="7219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Machine Learning Algorithm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1555313" y="5798939"/>
            <a:ext cx="3451146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 used a linear regression model to predict the log_price.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28630" y="4785360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10" name="Text 8"/>
          <p:cNvSpPr/>
          <p:nvPr/>
        </p:nvSpPr>
        <p:spPr>
          <a:xfrm>
            <a:off x="5394722" y="4818698"/>
            <a:ext cx="1676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5950744" y="4854773"/>
            <a:ext cx="288036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Innovative Techniques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5950744" y="5437942"/>
            <a:ext cx="3451146" cy="15992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 employed a robust scaler to deal with outliers and a regularization technique to prevent overfitting.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24060" y="4785360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14" name="Text 12"/>
          <p:cNvSpPr/>
          <p:nvPr/>
        </p:nvSpPr>
        <p:spPr>
          <a:xfrm>
            <a:off x="9790152" y="4818698"/>
            <a:ext cx="1676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10346174" y="4854773"/>
            <a:ext cx="246888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Evaluation Metrics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10346174" y="5437942"/>
            <a:ext cx="3451146" cy="15992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 used mean absolute error and R-squared to evaluate model performance on training and validation data.</a:t>
            </a:r>
            <a:endParaRPr lang="en-US" sz="1750" dirty="0"/>
          </a:p>
        </p:txBody>
      </p:sp>
      <p:pic>
        <p:nvPicPr>
          <p:cNvPr id="1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8482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1431965"/>
            <a:ext cx="4792980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Model Development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5542" y="2487335"/>
            <a:ext cx="2888575" cy="28885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33199" y="5598081"/>
            <a:ext cx="4173260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 conducted data preprocessing steps like imputing missing values and handling categorical variables.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972" y="2487335"/>
            <a:ext cx="2888575" cy="28885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28630" y="5598081"/>
            <a:ext cx="4173260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 split the data into training and validation sets and trained the model using the training data.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6402" y="2487335"/>
            <a:ext cx="2888575" cy="28885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24060" y="5598081"/>
            <a:ext cx="4173260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 compared the predicted vs. actual log_price on the validation set to assess model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673894"/>
            <a:ext cx="4792980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Model Performance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1158835" y="1729264"/>
            <a:ext cx="15240" cy="5826443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6" name="Shape 4"/>
          <p:cNvSpPr/>
          <p:nvPr/>
        </p:nvSpPr>
        <p:spPr>
          <a:xfrm>
            <a:off x="1416427" y="2124313"/>
            <a:ext cx="777597" cy="15240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7" name="Shape 5"/>
          <p:cNvSpPr/>
          <p:nvPr/>
        </p:nvSpPr>
        <p:spPr>
          <a:xfrm>
            <a:off x="916484" y="188202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8" name="Text 6"/>
          <p:cNvSpPr/>
          <p:nvPr/>
        </p:nvSpPr>
        <p:spPr>
          <a:xfrm>
            <a:off x="1082576" y="1915358"/>
            <a:ext cx="1676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2388513" y="1951434"/>
            <a:ext cx="260604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Mean Absolute Error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2388513" y="2534603"/>
            <a:ext cx="11408688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mean absolute error is 0.1 on the validation set, indicating reasonable performance.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1416427" y="4123968"/>
            <a:ext cx="777597" cy="15240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12" name="Shape 10"/>
          <p:cNvSpPr/>
          <p:nvPr/>
        </p:nvSpPr>
        <p:spPr>
          <a:xfrm>
            <a:off x="916484" y="3881676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13" name="Text 11"/>
          <p:cNvSpPr/>
          <p:nvPr/>
        </p:nvSpPr>
        <p:spPr>
          <a:xfrm>
            <a:off x="1082576" y="3915013"/>
            <a:ext cx="1676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2388513" y="3951089"/>
            <a:ext cx="2221944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R-Squared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2388513" y="4534257"/>
            <a:ext cx="11408688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R-squared value is 0.85, which means the model explains 85% of the variance in log_price.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1416427" y="6123623"/>
            <a:ext cx="777597" cy="15240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17" name="Shape 15"/>
          <p:cNvSpPr/>
          <p:nvPr/>
        </p:nvSpPr>
        <p:spPr>
          <a:xfrm>
            <a:off x="916484" y="5881330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18" name="Text 16"/>
          <p:cNvSpPr/>
          <p:nvPr/>
        </p:nvSpPr>
        <p:spPr>
          <a:xfrm>
            <a:off x="1082576" y="5914668"/>
            <a:ext cx="1676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2388513" y="5950744"/>
            <a:ext cx="342900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Strengths and Limitations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2388513" y="6533912"/>
            <a:ext cx="11408688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model performs well in predicting log_price, but may not capture all the nuances of VacationHomez’s pricing strategy.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1926669"/>
            <a:ext cx="6766560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Key Drivers of Log_Price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833199" y="3315295"/>
            <a:ext cx="2666286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Location</a:t>
            </a:r>
            <a:endParaRPr lang="en-US" sz="2624" dirty="0"/>
          </a:p>
        </p:txBody>
      </p:sp>
      <p:sp>
        <p:nvSpPr>
          <p:cNvPr id="6" name="Text 4"/>
          <p:cNvSpPr/>
          <p:nvPr/>
        </p:nvSpPr>
        <p:spPr>
          <a:xfrm>
            <a:off x="1188601" y="4081701"/>
            <a:ext cx="3604141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Properties in coastal regions have higher prices.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88601" y="4992410"/>
            <a:ext cx="3604141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Properties in urban regions have higher prices.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42334" y="3315295"/>
            <a:ext cx="2666286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Size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5697736" y="4081701"/>
            <a:ext cx="3604141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Properties with more bedrooms/bathrooms have higher prices.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697736" y="5392222"/>
            <a:ext cx="3604141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Properties with larger square footage have higher prices.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51469" y="3315295"/>
            <a:ext cx="2666286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Features</a:t>
            </a:r>
            <a:endParaRPr lang="en-US" sz="2624" dirty="0"/>
          </a:p>
        </p:txBody>
      </p:sp>
      <p:sp>
        <p:nvSpPr>
          <p:cNvPr id="12" name="Text 10"/>
          <p:cNvSpPr/>
          <p:nvPr/>
        </p:nvSpPr>
        <p:spPr>
          <a:xfrm>
            <a:off x="10206871" y="4081701"/>
            <a:ext cx="3604141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Properties with pools, outdoor spaces, and luxury amenities have higher prices.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206871" y="5392222"/>
            <a:ext cx="3604141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Properties with poor ratings have lower prices.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649010"/>
            <a:ext cx="7894320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Actionable Business Insights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1158835" y="1704380"/>
            <a:ext cx="15240" cy="5876092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6" name="Shape 4"/>
          <p:cNvSpPr/>
          <p:nvPr/>
        </p:nvSpPr>
        <p:spPr>
          <a:xfrm>
            <a:off x="1416427" y="2099429"/>
            <a:ext cx="777597" cy="15240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7" name="Shape 5"/>
          <p:cNvSpPr/>
          <p:nvPr/>
        </p:nvSpPr>
        <p:spPr>
          <a:xfrm>
            <a:off x="916484" y="1857137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8" name="Text 6"/>
          <p:cNvSpPr/>
          <p:nvPr/>
        </p:nvSpPr>
        <p:spPr>
          <a:xfrm>
            <a:off x="1082576" y="1890474"/>
            <a:ext cx="1676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2388513" y="1926550"/>
            <a:ext cx="301752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Location-Based Pricing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2388513" y="2509718"/>
            <a:ext cx="11408688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 suggest pricing coastal and urban properties higher than other locations and adjust prices for regional difference.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1416427" y="4148733"/>
            <a:ext cx="777597" cy="15240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12" name="Shape 10"/>
          <p:cNvSpPr/>
          <p:nvPr/>
        </p:nvSpPr>
        <p:spPr>
          <a:xfrm>
            <a:off x="916484" y="390644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13" name="Text 11"/>
          <p:cNvSpPr/>
          <p:nvPr/>
        </p:nvSpPr>
        <p:spPr>
          <a:xfrm>
            <a:off x="1082576" y="3939778"/>
            <a:ext cx="1676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2388513" y="3975854"/>
            <a:ext cx="246888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Size-Based Pricing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2388513" y="4559022"/>
            <a:ext cx="11408688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 propose setting higher prices for larger properties and adjusting for different bedroom/bathroom ratios.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1416427" y="6148388"/>
            <a:ext cx="777597" cy="15240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17" name="Shape 15"/>
          <p:cNvSpPr/>
          <p:nvPr/>
        </p:nvSpPr>
        <p:spPr>
          <a:xfrm>
            <a:off x="916484" y="590609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18" name="Text 16"/>
          <p:cNvSpPr/>
          <p:nvPr/>
        </p:nvSpPr>
        <p:spPr>
          <a:xfrm>
            <a:off x="1082576" y="5939433"/>
            <a:ext cx="1676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2388513" y="5975509"/>
            <a:ext cx="288036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Feature-Based Pricing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2388513" y="6558677"/>
            <a:ext cx="11408688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 recommend pricing properties with premium amenities higher and lowering prices for properties with negative ratings.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2023-06-22T03:31:17Z</dcterms:created>
  <dcterms:modified xsi:type="dcterms:W3CDTF">2023-06-22T03:31:17Z</dcterms:modified>
</cp:coreProperties>
</file>